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marker>
            <c:spPr>
              <a:ln w="76200"/>
            </c:spPr>
          </c:marke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3.55</c:v>
                </c:pt>
                <c:pt idx="1">
                  <c:v>4.24</c:v>
                </c:pt>
                <c:pt idx="2">
                  <c:v>3.73</c:v>
                </c:pt>
                <c:pt idx="3">
                  <c:v>3.3</c:v>
                </c:pt>
                <c:pt idx="4">
                  <c:v>3.53</c:v>
                </c:pt>
                <c:pt idx="5">
                  <c:v>4</c:v>
                </c:pt>
                <c:pt idx="6">
                  <c:v>3.5</c:v>
                </c:pt>
                <c:pt idx="7">
                  <c:v>3.7</c:v>
                </c:pt>
                <c:pt idx="8">
                  <c:v>5</c:v>
                </c:pt>
                <c:pt idx="9">
                  <c:v>3.9</c:v>
                </c:pt>
                <c:pt idx="10">
                  <c:v>3.7</c:v>
                </c:pt>
                <c:pt idx="11">
                  <c:v>3</c:v>
                </c:pt>
                <c:pt idx="12">
                  <c:v>4.25</c:v>
                </c:pt>
                <c:pt idx="13">
                  <c:v>3</c:v>
                </c:pt>
                <c:pt idx="14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marker>
            <c:spPr>
              <a:ln w="63500" cmpd="sng"/>
            </c:spPr>
          </c:marke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3.75</c:v>
                </c:pt>
                <c:pt idx="1">
                  <c:v>3.75</c:v>
                </c:pt>
                <c:pt idx="2">
                  <c:v>3.75</c:v>
                </c:pt>
                <c:pt idx="3">
                  <c:v>3.75</c:v>
                </c:pt>
                <c:pt idx="4">
                  <c:v>3.75</c:v>
                </c:pt>
                <c:pt idx="5">
                  <c:v>3.75</c:v>
                </c:pt>
                <c:pt idx="6">
                  <c:v>3.75</c:v>
                </c:pt>
                <c:pt idx="7">
                  <c:v>3.75</c:v>
                </c:pt>
                <c:pt idx="8">
                  <c:v>3.75</c:v>
                </c:pt>
                <c:pt idx="9">
                  <c:v>3.75</c:v>
                </c:pt>
                <c:pt idx="10">
                  <c:v>3.75</c:v>
                </c:pt>
                <c:pt idx="11">
                  <c:v>3.75</c:v>
                </c:pt>
                <c:pt idx="12">
                  <c:v>3.75</c:v>
                </c:pt>
                <c:pt idx="13">
                  <c:v>3.75</c:v>
                </c:pt>
                <c:pt idx="14">
                  <c:v>3.75</c:v>
                </c:pt>
              </c:numCache>
            </c:numRef>
          </c:val>
        </c:ser>
        <c:axId val="68212992"/>
        <c:axId val="82166144"/>
      </c:radarChart>
      <c:catAx>
        <c:axId val="68212992"/>
        <c:scaling>
          <c:orientation val="minMax"/>
        </c:scaling>
        <c:axPos val="b"/>
        <c:majorGridlines/>
        <c:numFmt formatCode="dd/mm/yyyy" sourceLinked="1"/>
        <c:tickLblPos val="nextTo"/>
        <c:crossAx val="82166144"/>
        <c:crosses val="autoZero"/>
        <c:auto val="1"/>
        <c:lblAlgn val="ctr"/>
        <c:lblOffset val="100"/>
      </c:catAx>
      <c:valAx>
        <c:axId val="8216614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6821299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ln w="63500"/>
          </c:spPr>
          <c:marker>
            <c:spPr>
              <a:ln w="76200"/>
            </c:spPr>
          </c:marke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55.6</c:v>
                </c:pt>
                <c:pt idx="1">
                  <c:v>84</c:v>
                </c:pt>
                <c:pt idx="2">
                  <c:v>64.900000000000006</c:v>
                </c:pt>
                <c:pt idx="3">
                  <c:v>33.300000000000004</c:v>
                </c:pt>
                <c:pt idx="4">
                  <c:v>53</c:v>
                </c:pt>
                <c:pt idx="5">
                  <c:v>100</c:v>
                </c:pt>
                <c:pt idx="6">
                  <c:v>50</c:v>
                </c:pt>
                <c:pt idx="7">
                  <c:v>43</c:v>
                </c:pt>
                <c:pt idx="8">
                  <c:v>100</c:v>
                </c:pt>
                <c:pt idx="9">
                  <c:v>77.8</c:v>
                </c:pt>
                <c:pt idx="10">
                  <c:v>70</c:v>
                </c:pt>
                <c:pt idx="11">
                  <c:v>0</c:v>
                </c:pt>
                <c:pt idx="12">
                  <c:v>100</c:v>
                </c:pt>
                <c:pt idx="13">
                  <c:v>25</c:v>
                </c:pt>
                <c:pt idx="1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marker>
            <c:spPr>
              <a:ln w="63500" cmpd="sng"/>
            </c:spPr>
          </c:marke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62.9</c:v>
                </c:pt>
                <c:pt idx="1">
                  <c:v>62.9</c:v>
                </c:pt>
                <c:pt idx="2">
                  <c:v>62.9</c:v>
                </c:pt>
                <c:pt idx="3">
                  <c:v>62.9</c:v>
                </c:pt>
                <c:pt idx="4">
                  <c:v>62.9</c:v>
                </c:pt>
                <c:pt idx="5">
                  <c:v>62.9</c:v>
                </c:pt>
                <c:pt idx="6">
                  <c:v>62.9</c:v>
                </c:pt>
                <c:pt idx="7">
                  <c:v>62.9</c:v>
                </c:pt>
                <c:pt idx="8">
                  <c:v>62.9</c:v>
                </c:pt>
                <c:pt idx="9">
                  <c:v>62.9</c:v>
                </c:pt>
                <c:pt idx="10">
                  <c:v>62.9</c:v>
                </c:pt>
                <c:pt idx="11">
                  <c:v>62.9</c:v>
                </c:pt>
                <c:pt idx="12">
                  <c:v>62.9</c:v>
                </c:pt>
                <c:pt idx="13">
                  <c:v>62.9</c:v>
                </c:pt>
                <c:pt idx="14">
                  <c:v>62.9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 класс</c:v>
                </c:pt>
              </c:strCache>
            </c:strRef>
          </c:tx>
          <c:spPr>
            <a:ln w="63500"/>
          </c:spP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70.900000000000006</c:v>
                </c:pt>
                <c:pt idx="1">
                  <c:v>70.900000000000006</c:v>
                </c:pt>
                <c:pt idx="2">
                  <c:v>70.900000000000006</c:v>
                </c:pt>
                <c:pt idx="3">
                  <c:v>70.900000000000006</c:v>
                </c:pt>
                <c:pt idx="4">
                  <c:v>70.900000000000006</c:v>
                </c:pt>
                <c:pt idx="5">
                  <c:v>70.900000000000006</c:v>
                </c:pt>
                <c:pt idx="6">
                  <c:v>70.900000000000006</c:v>
                </c:pt>
                <c:pt idx="7">
                  <c:v>70.900000000000006</c:v>
                </c:pt>
                <c:pt idx="8">
                  <c:v>70.900000000000006</c:v>
                </c:pt>
                <c:pt idx="9">
                  <c:v>70.900000000000006</c:v>
                </c:pt>
                <c:pt idx="10">
                  <c:v>70.900000000000006</c:v>
                </c:pt>
                <c:pt idx="11">
                  <c:v>70.900000000000006</c:v>
                </c:pt>
                <c:pt idx="12">
                  <c:v>70.900000000000006</c:v>
                </c:pt>
                <c:pt idx="13">
                  <c:v>70.900000000000006</c:v>
                </c:pt>
                <c:pt idx="14">
                  <c:v>70.900000000000006</c:v>
                </c:pt>
              </c:numCache>
            </c:numRef>
          </c:val>
        </c:ser>
        <c:axId val="83723776"/>
        <c:axId val="83725312"/>
      </c:radarChart>
      <c:catAx>
        <c:axId val="83723776"/>
        <c:scaling>
          <c:orientation val="minMax"/>
        </c:scaling>
        <c:axPos val="b"/>
        <c:majorGridlines/>
        <c:numFmt formatCode="dd/mm/yyyy" sourceLinked="1"/>
        <c:tickLblPos val="nextTo"/>
        <c:crossAx val="83725312"/>
        <c:crosses val="autoZero"/>
        <c:auto val="1"/>
        <c:lblAlgn val="ctr"/>
        <c:lblOffset val="100"/>
      </c:catAx>
      <c:valAx>
        <c:axId val="83725312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837237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77.8</c:v>
                </c:pt>
                <c:pt idx="1">
                  <c:v>60</c:v>
                </c:pt>
                <c:pt idx="2">
                  <c:v>46</c:v>
                </c:pt>
                <c:pt idx="3">
                  <c:v>44.4</c:v>
                </c:pt>
                <c:pt idx="4">
                  <c:v>41</c:v>
                </c:pt>
                <c:pt idx="5">
                  <c:v>100</c:v>
                </c:pt>
                <c:pt idx="6">
                  <c:v>100</c:v>
                </c:pt>
                <c:pt idx="7">
                  <c:v>71.400000000000006</c:v>
                </c:pt>
                <c:pt idx="8">
                  <c:v>100</c:v>
                </c:pt>
                <c:pt idx="9">
                  <c:v>55.6</c:v>
                </c:pt>
                <c:pt idx="10">
                  <c:v>70</c:v>
                </c:pt>
                <c:pt idx="11">
                  <c:v>100</c:v>
                </c:pt>
                <c:pt idx="12">
                  <c:v>75</c:v>
                </c:pt>
                <c:pt idx="13">
                  <c:v>0</c:v>
                </c:pt>
                <c:pt idx="14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ln w="76200"/>
          </c:spPr>
          <c:marker>
            <c:spPr>
              <a:ln w="63500" cmpd="sng"/>
            </c:spPr>
          </c:marke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66.7</c:v>
                </c:pt>
                <c:pt idx="1">
                  <c:v>66.7</c:v>
                </c:pt>
                <c:pt idx="2">
                  <c:v>66.7</c:v>
                </c:pt>
                <c:pt idx="3">
                  <c:v>66.7</c:v>
                </c:pt>
                <c:pt idx="4">
                  <c:v>66.7</c:v>
                </c:pt>
                <c:pt idx="5">
                  <c:v>66.7</c:v>
                </c:pt>
                <c:pt idx="6">
                  <c:v>66.7</c:v>
                </c:pt>
                <c:pt idx="7">
                  <c:v>66.7</c:v>
                </c:pt>
                <c:pt idx="8">
                  <c:v>66.7</c:v>
                </c:pt>
                <c:pt idx="9">
                  <c:v>66.7</c:v>
                </c:pt>
                <c:pt idx="10">
                  <c:v>66.7</c:v>
                </c:pt>
                <c:pt idx="11">
                  <c:v>66.7</c:v>
                </c:pt>
                <c:pt idx="12">
                  <c:v>66.7</c:v>
                </c:pt>
                <c:pt idx="13">
                  <c:v>66.7</c:v>
                </c:pt>
                <c:pt idx="14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максимальное</c:v>
                </c:pt>
              </c:strCache>
            </c:strRef>
          </c:tx>
          <c:spPr>
            <a:ln w="63500"/>
          </c:spPr>
          <c:cat>
            <c:strRef>
              <c:f>Лист1!$A$2:$A$16</c:f>
              <c:strCache>
                <c:ptCount val="15"/>
                <c:pt idx="0">
                  <c:v>СОШ № 1 г.Ершова</c:v>
                </c:pt>
                <c:pt idx="1">
                  <c:v>СОШ № 2 г.Ершова</c:v>
                </c:pt>
                <c:pt idx="2">
                  <c:v>СОШ № 3 г.Ершова</c:v>
                </c:pt>
                <c:pt idx="3">
                  <c:v>СОШ № 4 г.Ершова</c:v>
                </c:pt>
                <c:pt idx="4">
                  <c:v>СОШ № 5 г.Ершова</c:v>
                </c:pt>
                <c:pt idx="5">
                  <c:v>СОШ с.Лобки</c:v>
                </c:pt>
                <c:pt idx="6">
                  <c:v>СОШ с.Миусс</c:v>
                </c:pt>
                <c:pt idx="7">
                  <c:v>СОШ с.Орлов-Гай</c:v>
                </c:pt>
                <c:pt idx="8">
                  <c:v>СОШ с.Новорепное</c:v>
                </c:pt>
                <c:pt idx="9">
                  <c:v>СОШ п.Учебный</c:v>
                </c:pt>
                <c:pt idx="10">
                  <c:v>СОШ с.Рефлектор</c:v>
                </c:pt>
                <c:pt idx="11">
                  <c:v>СОШ п.Целинный</c:v>
                </c:pt>
                <c:pt idx="12">
                  <c:v>СОШ с.Антоновка</c:v>
                </c:pt>
                <c:pt idx="13">
                  <c:v>СОШ с.Перекопное</c:v>
                </c:pt>
                <c:pt idx="14">
                  <c:v>СОШ п.Новосельский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axId val="78074240"/>
        <c:axId val="78075776"/>
      </c:radarChart>
      <c:catAx>
        <c:axId val="78074240"/>
        <c:scaling>
          <c:orientation val="minMax"/>
        </c:scaling>
        <c:axPos val="b"/>
        <c:majorGridlines/>
        <c:numFmt formatCode="dd/mm/yyyy" sourceLinked="1"/>
        <c:tickLblPos val="nextTo"/>
        <c:crossAx val="78075776"/>
        <c:crosses val="autoZero"/>
        <c:auto val="1"/>
        <c:lblAlgn val="ctr"/>
        <c:lblOffset val="100"/>
      </c:catAx>
      <c:valAx>
        <c:axId val="78075776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80742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57378-C4C7-48AB-A067-A1E2DFE61804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02E08-360F-4A6D-94CE-DB468EF8B6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085A0A-5855-4425-8A4F-AE62788E18FE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217124-92E9-44DF-A7F1-CB31F484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50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репетиционного экзамена по базовой математике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11 классе 25 октября 2017год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81128"/>
            <a:ext cx="7406640" cy="172819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Садчикова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Татьяна Васильевна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Специалист управления 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Соответствие оценок по математике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810039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58368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Итоги репетиционного экзамена</a:t>
            </a:r>
            <a:br>
              <a:rPr lang="ru-RU" b="1" dirty="0" smtClean="0"/>
            </a:br>
            <a:r>
              <a:rPr lang="ru-RU" b="1" dirty="0" smtClean="0"/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успеваемость по району снизилась на 7,95%;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качество знаний также снизилась на 8% 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-средняя оценка по району также снизилась на 0,25 балла.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Итоги репетиционного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более 75% учащиеся умеют: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1.использовать приобретённые знания и умения в практической деятельности и повседневной жизни (№6);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 строить и исследовать простейшие математические модели(№8);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 использовать приобретённые знания и умения в практической деятельности и повседневной жизни (№9);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 извлекать информацию, представленную в таблицах, на диаграммах (№14);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5. решать неравенства(№17);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6. строить и исследовать простейшие математические модели (№18)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Итоги репетиционного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более 75% учащиеся </a:t>
            </a:r>
          </a:p>
          <a:p>
            <a:pPr lvl="3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 умеют: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Решать задачи по стереометрии (задания №16 и 13)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Решать задачи на смекалку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(№ 20 ).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6583680"/>
          </a:xfrm>
        </p:spPr>
        <p:txBody>
          <a:bodyPr>
            <a:normAutofit/>
          </a:bodyPr>
          <a:lstStyle/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Выводы и предложения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-организовать цикл занятий обобщающего повторения с целью ликвидации пробелов в знаниях;                                                                         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-педагогам школ обратить особое внимание на решение заданий, вызвавших -наибольшие затруднения у обучающихся вашей школы;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-учителям математики школ скорректировать индивидуальную работу с учащимися, показавшим слабые знания по математике на базовом уровне, продолжить работу над повышением качества знаний учащихся при подготовке их к ЕГЭ по математике;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-учителям необходимо включать задания из открытого банка в текущий учебный процесс, а на завершающем этапе подготовки к экзамену эффективно проводить диагностику недостатков и их устранение в усвоении отдельных тем путем решения серий конкретных задач из открытого банка заданий.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5102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Региональный репетиционный экзамен по базовой математике проводился в соответствии с приказами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министерства образования Саратовской области от 19.10.2017 года №2253 «О проведении репетиционного экзамена по математике (базовый уровень) для обучающихся 11(12) классов образовательных организаций Саратовской области в 2017-2018 учебном году»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управления образования администрации Ершовского муниципального района от 18.10.2017 года №220 «О проведении репетиционного экзамена по математике (базовый уровень) для обучающихся 11(12) классов образовательных организаций Ершовского района Саратовской области в 2017-2018 учебном году»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46968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Цель репетиционного ЕГЭ: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 -отработать навыки по заполнению бланка регистрации, бланка №1;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 -проверить уровень предметной подготовки учащихся к ЕГЭ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b="1" i="1" dirty="0" smtClean="0"/>
              <a:t> года;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 -выявить  уровень тестовой культуры выпускника.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189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Участники репетиционного ЕГЭ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153 выпускника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приняли участие 151 выпускник (98,7%) и  12 родителей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35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Характеристика структуры и содержания КИМ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Всего в работе 20 заданий базового уровня, каждое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них оценивается 1 баллом.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Нижний порог -7 баллов оценка «3»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12 по 16 баллов           оценка «4»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17 до 20 баллов           оценка «5»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Итоги репетиционного ЕГЭ по району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«2» - 12 человек (7,95%)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«3» - 44 человека (29,1%)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«4» – 65 человек (43,05%)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«5» – 30 человек (19,9%)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Удивительные результаты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 обучающихся с «2» изучают математику на профильном уровне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обучающихся с «2» имели «5» в 10 классе по профильной математике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обучающихся с «2» имели «4» в 10 классе по профильной математике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Средние баллы по математике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810039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Качество знаний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810039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956</TotalTime>
  <Words>254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Анализ результатов репетиционного экзамена по базовой математике  в 11 классе 25 октября 2017год</vt:lpstr>
      <vt:lpstr>Региональный репетиционный экзамен по базовой математике проводился в соответствии с приказами   министерства образования Саратовской области от 19.10.2017 года №2253 «О проведении репетиционного экзамена по математике (базовый уровень) для обучающихся 11(12) классов образовательных организаций Саратовской области в 2017-2018 учебном году»  управления образования администрации Ершовского муниципального района от 18.10.2017 года №220 «О проведении репетиционного экзамена по математике (базовый уровень) для обучающихся 11(12) классов образовательных организаций Ершовского района Саратовской области в 2017-2018 учебном году» </vt:lpstr>
      <vt:lpstr>Цель репетиционного ЕГЭ:  -отработать навыки по заполнению бланка регистрации, бланка №1;  -проверить уровень предметной подготовки учащихся к ЕГЭ – 2018 года;   -выявить  уровень тестовой культуры выпускника. </vt:lpstr>
      <vt:lpstr>Участники репетиционного ЕГЭ  153 выпускника приняли участие 151 выпускник (98,7%) и  12 родителей  </vt:lpstr>
      <vt:lpstr>Характеристика структуры и содержания КИМ  Всего в работе 20 заданий базового уровня, каждое  из них оценивается 1 баллом.  Нижний порог -7 баллов оценка «3» от 12 по 16 баллов           оценка «4» от 17 до 20 баллов           оценка «5»</vt:lpstr>
      <vt:lpstr>Итоги репетиционного ЕГЭ по району</vt:lpstr>
      <vt:lpstr>  Удивительные результаты  </vt:lpstr>
      <vt:lpstr>Средние баллы по математике</vt:lpstr>
      <vt:lpstr>Качество знаний</vt:lpstr>
      <vt:lpstr>Соответствие оценок по математике</vt:lpstr>
      <vt:lpstr>Итоги репетиционного экзамена -успеваемость по району снизилась на 7,95%; - качество знаний также снизилась на 8% ;  -средняя оценка по району также снизилась на 0,25 балла. </vt:lpstr>
      <vt:lpstr>Итоги репетиционного экзамена</vt:lpstr>
      <vt:lpstr>Итоги репетиционного экзамена</vt:lpstr>
      <vt:lpstr>Выводы и предложения -организовать цикл занятий обобщающего повторения с целью ликвидации пробелов в знаниях;                                                                            -педагогам школ обратить особое внимание на решение заданий, вызвавших -наибольшие затруднения у обучающихся вашей школы; -учителям математики школ скорректировать индивидуальную работу с учащимися, показавшим слабые знания по математике на базовом уровне, продолжить работу над повышением качества знаний учащихся при подготовке их к ЕГЭ по математике; -учителям необходимо включать задания из открытого банка в текущий учебный процесс, а на завершающем этапе подготовки к экзамену эффективно проводить диагностику недостатков и их устранение в усвоении отдельных тем путем решения серий конкретных задач из открытого банка заданий.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репетиционного экзамена по базовой математике в 11 классе 25 октября 2017год</dc:title>
  <dc:creator>Татьяна</dc:creator>
  <cp:lastModifiedBy>Татьяна</cp:lastModifiedBy>
  <cp:revision>94</cp:revision>
  <dcterms:created xsi:type="dcterms:W3CDTF">2017-11-29T05:04:10Z</dcterms:created>
  <dcterms:modified xsi:type="dcterms:W3CDTF">2017-11-30T12:19:49Z</dcterms:modified>
</cp:coreProperties>
</file>