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16"/>
  </p:notesMasterIdLst>
  <p:handoutMasterIdLst>
    <p:handoutMasterId r:id="rId17"/>
  </p:handoutMasterIdLst>
  <p:sldIdLst>
    <p:sldId id="302" r:id="rId2"/>
    <p:sldId id="303" r:id="rId3"/>
    <p:sldId id="317" r:id="rId4"/>
    <p:sldId id="305" r:id="rId5"/>
    <p:sldId id="318" r:id="rId6"/>
    <p:sldId id="319" r:id="rId7"/>
    <p:sldId id="320" r:id="rId8"/>
    <p:sldId id="321" r:id="rId9"/>
    <p:sldId id="326" r:id="rId10"/>
    <p:sldId id="327" r:id="rId11"/>
    <p:sldId id="328" r:id="rId12"/>
    <p:sldId id="329" r:id="rId13"/>
    <p:sldId id="330" r:id="rId14"/>
    <p:sldId id="31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7615" autoAdjust="0"/>
  </p:normalViewPr>
  <p:slideViewPr>
    <p:cSldViewPr>
      <p:cViewPr>
        <p:scale>
          <a:sx n="70" d="100"/>
          <a:sy n="70" d="100"/>
        </p:scale>
        <p:origin x="-137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с.Краснянка</c:v>
                </c:pt>
                <c:pt idx="10">
                  <c:v>СОШ п.Целинный                                                                 </c:v>
                </c:pt>
                <c:pt idx="11">
                  <c:v>СОШ п.Кушумский                                                               </c:v>
                </c:pt>
                <c:pt idx="12">
                  <c:v>СОШ с.Антоновка                                                                  </c:v>
                </c:pt>
                <c:pt idx="13">
                  <c:v>СОШ с.Перекопное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63.6</c:v>
                </c:pt>
                <c:pt idx="1">
                  <c:v>63.6</c:v>
                </c:pt>
                <c:pt idx="2">
                  <c:v>63.6</c:v>
                </c:pt>
                <c:pt idx="3">
                  <c:v>63.6</c:v>
                </c:pt>
                <c:pt idx="4">
                  <c:v>63.6</c:v>
                </c:pt>
                <c:pt idx="5">
                  <c:v>63.6</c:v>
                </c:pt>
                <c:pt idx="6">
                  <c:v>63.6</c:v>
                </c:pt>
                <c:pt idx="7">
                  <c:v>63.6</c:v>
                </c:pt>
                <c:pt idx="8">
                  <c:v>63.6</c:v>
                </c:pt>
                <c:pt idx="9">
                  <c:v>63.6</c:v>
                </c:pt>
                <c:pt idx="10">
                  <c:v>63.6</c:v>
                </c:pt>
                <c:pt idx="11">
                  <c:v>63.6</c:v>
                </c:pt>
                <c:pt idx="12">
                  <c:v>63.6</c:v>
                </c:pt>
                <c:pt idx="13">
                  <c:v>63.6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с.Краснянка</c:v>
                </c:pt>
                <c:pt idx="10">
                  <c:v>СОШ п.Целинный                                                                 </c:v>
                </c:pt>
                <c:pt idx="11">
                  <c:v>СОШ п.Кушумский                                                               </c:v>
                </c:pt>
                <c:pt idx="12">
                  <c:v>СОШ с.Антоновка                                                                  </c:v>
                </c:pt>
                <c:pt idx="13">
                  <c:v>СОШ с.Перекопное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66</c:v>
                </c:pt>
                <c:pt idx="1">
                  <c:v>66</c:v>
                </c:pt>
                <c:pt idx="2">
                  <c:v>66</c:v>
                </c:pt>
                <c:pt idx="3">
                  <c:v>66</c:v>
                </c:pt>
                <c:pt idx="4">
                  <c:v>66</c:v>
                </c:pt>
                <c:pt idx="5">
                  <c:v>66</c:v>
                </c:pt>
                <c:pt idx="6">
                  <c:v>66</c:v>
                </c:pt>
                <c:pt idx="7">
                  <c:v>66</c:v>
                </c:pt>
                <c:pt idx="8">
                  <c:v>66</c:v>
                </c:pt>
                <c:pt idx="9">
                  <c:v>66</c:v>
                </c:pt>
                <c:pt idx="10">
                  <c:v>66</c:v>
                </c:pt>
                <c:pt idx="11">
                  <c:v>66</c:v>
                </c:pt>
                <c:pt idx="12">
                  <c:v>66</c:v>
                </c:pt>
                <c:pt idx="13">
                  <c:v>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с.Краснянка</c:v>
                </c:pt>
                <c:pt idx="10">
                  <c:v>СОШ п.Целинный                                                                 </c:v>
                </c:pt>
                <c:pt idx="11">
                  <c:v>СОШ п.Кушумский                                                               </c:v>
                </c:pt>
                <c:pt idx="12">
                  <c:v>СОШ с.Антоновка                                                                  </c:v>
                </c:pt>
                <c:pt idx="13">
                  <c:v>СОШ с.Перекопное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67.14</c:v>
                </c:pt>
                <c:pt idx="1">
                  <c:v>71</c:v>
                </c:pt>
                <c:pt idx="2">
                  <c:v>64.7</c:v>
                </c:pt>
                <c:pt idx="3">
                  <c:v>61.24</c:v>
                </c:pt>
                <c:pt idx="4">
                  <c:v>60.24</c:v>
                </c:pt>
                <c:pt idx="5">
                  <c:v>54.75</c:v>
                </c:pt>
                <c:pt idx="6">
                  <c:v>61</c:v>
                </c:pt>
                <c:pt idx="7">
                  <c:v>66</c:v>
                </c:pt>
                <c:pt idx="8">
                  <c:v>60.75</c:v>
                </c:pt>
                <c:pt idx="9">
                  <c:v>52</c:v>
                </c:pt>
                <c:pt idx="10">
                  <c:v>63.2</c:v>
                </c:pt>
                <c:pt idx="11">
                  <c:v>55</c:v>
                </c:pt>
                <c:pt idx="12">
                  <c:v>35</c:v>
                </c:pt>
                <c:pt idx="13">
                  <c:v>81.5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501824"/>
        <c:axId val="41503360"/>
      </c:radarChart>
      <c:catAx>
        <c:axId val="41501824"/>
        <c:scaling>
          <c:orientation val="minMax"/>
        </c:scaling>
        <c:delete val="0"/>
        <c:axPos val="b"/>
        <c:majorGridlines/>
        <c:numFmt formatCode="dd/mm/yyyy" sourceLinked="1"/>
        <c:majorTickMark val="out"/>
        <c:minorTickMark val="none"/>
        <c:tickLblPos val="nextTo"/>
        <c:crossAx val="41503360"/>
        <c:crosses val="autoZero"/>
        <c:auto val="1"/>
        <c:lblAlgn val="ctr"/>
        <c:lblOffset val="100"/>
        <c:noMultiLvlLbl val="0"/>
      </c:catAx>
      <c:valAx>
        <c:axId val="4150336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415018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marker>
            <c:symbol val="none"/>
          </c:marker>
          <c:cat>
            <c:strRef>
              <c:f>Лист1!$A$2:$A$14</c:f>
              <c:strCache>
                <c:ptCount val="13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с.Краснянка</c:v>
                </c:pt>
                <c:pt idx="10">
                  <c:v>СОШ п.Целинный                                                                 </c:v>
                </c:pt>
                <c:pt idx="11">
                  <c:v>СОШ с.Антоновка                                                                  </c:v>
                </c:pt>
                <c:pt idx="12">
                  <c:v>СОШ с.Перекопное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55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  <c:pt idx="4">
                  <c:v>55</c:v>
                </c:pt>
                <c:pt idx="5">
                  <c:v>55</c:v>
                </c:pt>
                <c:pt idx="6">
                  <c:v>55</c:v>
                </c:pt>
                <c:pt idx="7">
                  <c:v>55</c:v>
                </c:pt>
                <c:pt idx="8">
                  <c:v>55</c:v>
                </c:pt>
                <c:pt idx="9">
                  <c:v>55</c:v>
                </c:pt>
                <c:pt idx="10">
                  <c:v>55</c:v>
                </c:pt>
                <c:pt idx="11">
                  <c:v>55</c:v>
                </c:pt>
                <c:pt idx="12">
                  <c:v>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marker>
            <c:symbol val="none"/>
          </c:marker>
          <c:cat>
            <c:strRef>
              <c:f>Лист1!$A$2:$A$14</c:f>
              <c:strCache>
                <c:ptCount val="13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с.Краснянка</c:v>
                </c:pt>
                <c:pt idx="10">
                  <c:v>СОШ п.Целинный                                                                 </c:v>
                </c:pt>
                <c:pt idx="11">
                  <c:v>СОШ с.Антоновка                                                                  </c:v>
                </c:pt>
                <c:pt idx="12">
                  <c:v>СОШ с.Перекопное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56</c:v>
                </c:pt>
                <c:pt idx="1">
                  <c:v>56</c:v>
                </c:pt>
                <c:pt idx="2">
                  <c:v>56</c:v>
                </c:pt>
                <c:pt idx="3">
                  <c:v>56</c:v>
                </c:pt>
                <c:pt idx="4">
                  <c:v>56</c:v>
                </c:pt>
                <c:pt idx="5">
                  <c:v>56</c:v>
                </c:pt>
                <c:pt idx="6">
                  <c:v>56</c:v>
                </c:pt>
                <c:pt idx="7">
                  <c:v>56</c:v>
                </c:pt>
                <c:pt idx="8">
                  <c:v>56</c:v>
                </c:pt>
                <c:pt idx="9">
                  <c:v>56</c:v>
                </c:pt>
                <c:pt idx="10">
                  <c:v>56</c:v>
                </c:pt>
                <c:pt idx="11">
                  <c:v>56</c:v>
                </c:pt>
                <c:pt idx="12">
                  <c:v>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школа</c:v>
                </c:pt>
              </c:strCache>
            </c:strRef>
          </c:tx>
          <c:marker>
            <c:symbol val="none"/>
          </c:marker>
          <c:cat>
            <c:strRef>
              <c:f>Лист1!$A$2:$A$14</c:f>
              <c:strCache>
                <c:ptCount val="13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с.Краснянка</c:v>
                </c:pt>
                <c:pt idx="10">
                  <c:v>СОШ п.Целинный                                                                 </c:v>
                </c:pt>
                <c:pt idx="11">
                  <c:v>СОШ с.Антоновка                                                                  </c:v>
                </c:pt>
                <c:pt idx="12">
                  <c:v>СОШ с.Перекопное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53.220000000000006</c:v>
                </c:pt>
                <c:pt idx="1">
                  <c:v>59</c:v>
                </c:pt>
                <c:pt idx="2">
                  <c:v>56.6</c:v>
                </c:pt>
                <c:pt idx="3">
                  <c:v>52</c:v>
                </c:pt>
                <c:pt idx="4">
                  <c:v>59.449999999999996</c:v>
                </c:pt>
                <c:pt idx="5">
                  <c:v>49.7</c:v>
                </c:pt>
                <c:pt idx="6">
                  <c:v>57</c:v>
                </c:pt>
                <c:pt idx="7">
                  <c:v>51.4</c:v>
                </c:pt>
                <c:pt idx="8">
                  <c:v>76</c:v>
                </c:pt>
                <c:pt idx="9">
                  <c:v>46</c:v>
                </c:pt>
                <c:pt idx="10">
                  <c:v>43.8</c:v>
                </c:pt>
                <c:pt idx="11">
                  <c:v>44</c:v>
                </c:pt>
                <c:pt idx="12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022592"/>
        <c:axId val="41024128"/>
      </c:radarChart>
      <c:catAx>
        <c:axId val="41022592"/>
        <c:scaling>
          <c:orientation val="minMax"/>
        </c:scaling>
        <c:delete val="0"/>
        <c:axPos val="b"/>
        <c:majorGridlines/>
        <c:numFmt formatCode="dd/mm/yyyy" sourceLinked="1"/>
        <c:majorTickMark val="out"/>
        <c:minorTickMark val="none"/>
        <c:tickLblPos val="nextTo"/>
        <c:crossAx val="41024128"/>
        <c:crosses val="autoZero"/>
        <c:auto val="1"/>
        <c:lblAlgn val="ctr"/>
        <c:lblOffset val="100"/>
        <c:noMultiLvlLbl val="0"/>
      </c:catAx>
      <c:valAx>
        <c:axId val="4102412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410225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marker>
            <c:spPr>
              <a:ln>
                <a:solidFill>
                  <a:srgbClr val="C00000">
                    <a:alpha val="73000"/>
                  </a:srgbClr>
                </a:solidFill>
              </a:ln>
            </c:spPr>
          </c:marker>
          <c:dPt>
            <c:idx val="6"/>
            <c:marker>
              <c:spPr>
                <a:ln>
                  <a:solidFill>
                    <a:srgbClr val="C00000">
                      <a:alpha val="0"/>
                    </a:srgbClr>
                  </a:solidFill>
                </a:ln>
              </c:spPr>
            </c:marker>
            <c:bubble3D val="0"/>
          </c:dPt>
          <c:cat>
            <c:strRef>
              <c:f>Лист1!$A$2:$A$15</c:f>
              <c:strCache>
                <c:ptCount val="14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с.Краснянка</c:v>
                </c:pt>
                <c:pt idx="10">
                  <c:v>СОШ п.Целинный                                                                 </c:v>
                </c:pt>
                <c:pt idx="11">
                  <c:v>СОШ п.Кушумский                                                               </c:v>
                </c:pt>
                <c:pt idx="12">
                  <c:v>СОШ с.Антоновка                                                                  </c:v>
                </c:pt>
                <c:pt idx="13">
                  <c:v>СОШ с.Перекопное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51</c:v>
                </c:pt>
                <c:pt idx="1">
                  <c:v>51</c:v>
                </c:pt>
                <c:pt idx="2">
                  <c:v>51</c:v>
                </c:pt>
                <c:pt idx="3">
                  <c:v>51</c:v>
                </c:pt>
                <c:pt idx="4">
                  <c:v>51</c:v>
                </c:pt>
                <c:pt idx="5">
                  <c:v>51</c:v>
                </c:pt>
                <c:pt idx="6">
                  <c:v>51</c:v>
                </c:pt>
                <c:pt idx="7">
                  <c:v>51</c:v>
                </c:pt>
                <c:pt idx="8">
                  <c:v>51</c:v>
                </c:pt>
                <c:pt idx="9">
                  <c:v>51</c:v>
                </c:pt>
                <c:pt idx="10">
                  <c:v>51</c:v>
                </c:pt>
                <c:pt idx="11">
                  <c:v>51</c:v>
                </c:pt>
                <c:pt idx="12">
                  <c:v>51</c:v>
                </c:pt>
                <c:pt idx="13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с.Краснянка</c:v>
                </c:pt>
                <c:pt idx="10">
                  <c:v>СОШ п.Целинный                                                                 </c:v>
                </c:pt>
                <c:pt idx="11">
                  <c:v>СОШ п.Кушумский                                                               </c:v>
                </c:pt>
                <c:pt idx="12">
                  <c:v>СОШ с.Антоновка                                                                  </c:v>
                </c:pt>
                <c:pt idx="13">
                  <c:v>СОШ с.Перекопное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38.550000000000004</c:v>
                </c:pt>
                <c:pt idx="1">
                  <c:v>58.4</c:v>
                </c:pt>
                <c:pt idx="2">
                  <c:v>55.68</c:v>
                </c:pt>
                <c:pt idx="3">
                  <c:v>50.68</c:v>
                </c:pt>
                <c:pt idx="4">
                  <c:v>50.75</c:v>
                </c:pt>
                <c:pt idx="5">
                  <c:v>41.9</c:v>
                </c:pt>
                <c:pt idx="6">
                  <c:v>42.7</c:v>
                </c:pt>
                <c:pt idx="7">
                  <c:v>50.4</c:v>
                </c:pt>
                <c:pt idx="8">
                  <c:v>61.290000000000006</c:v>
                </c:pt>
                <c:pt idx="9">
                  <c:v>42.75</c:v>
                </c:pt>
                <c:pt idx="10">
                  <c:v>37.5</c:v>
                </c:pt>
                <c:pt idx="11">
                  <c:v>47.61</c:v>
                </c:pt>
                <c:pt idx="12">
                  <c:v>45.6</c:v>
                </c:pt>
                <c:pt idx="13">
                  <c:v>65.169999999999987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622592"/>
        <c:axId val="86624128"/>
      </c:radarChart>
      <c:catAx>
        <c:axId val="86622592"/>
        <c:scaling>
          <c:orientation val="minMax"/>
        </c:scaling>
        <c:delete val="0"/>
        <c:axPos val="b"/>
        <c:majorGridlines/>
        <c:numFmt formatCode="dd/mm/yyyy" sourceLinked="1"/>
        <c:majorTickMark val="out"/>
        <c:minorTickMark val="none"/>
        <c:tickLblPos val="nextTo"/>
        <c:crossAx val="86624128"/>
        <c:crosses val="autoZero"/>
        <c:auto val="1"/>
        <c:lblAlgn val="ctr"/>
        <c:lblOffset val="100"/>
        <c:noMultiLvlLbl val="0"/>
      </c:catAx>
      <c:valAx>
        <c:axId val="8662412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866225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обществознание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62.5</c:v>
                </c:pt>
                <c:pt idx="1">
                  <c:v>39.1</c:v>
                </c:pt>
                <c:pt idx="2">
                  <c:v>39.200000000000003</c:v>
                </c:pt>
                <c:pt idx="3">
                  <c:v>45.3</c:v>
                </c:pt>
                <c:pt idx="4">
                  <c:v>64</c:v>
                </c:pt>
                <c:pt idx="5">
                  <c:v>49.4</c:v>
                </c:pt>
                <c:pt idx="6">
                  <c:v>47.7</c:v>
                </c:pt>
                <c:pt idx="7">
                  <c:v>43.3</c:v>
                </c:pt>
                <c:pt idx="8">
                  <c:v>47.6</c:v>
                </c:pt>
                <c:pt idx="9">
                  <c:v>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обществознание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63.6</c:v>
                </c:pt>
                <c:pt idx="1">
                  <c:v>41.9</c:v>
                </c:pt>
                <c:pt idx="2">
                  <c:v>47</c:v>
                </c:pt>
                <c:pt idx="3">
                  <c:v>49</c:v>
                </c:pt>
                <c:pt idx="4">
                  <c:v>64</c:v>
                </c:pt>
                <c:pt idx="5">
                  <c:v>49.6</c:v>
                </c:pt>
                <c:pt idx="6">
                  <c:v>45.1</c:v>
                </c:pt>
                <c:pt idx="7">
                  <c:v>53.9</c:v>
                </c:pt>
                <c:pt idx="8">
                  <c:v>45.5</c:v>
                </c:pt>
                <c:pt idx="9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обществознание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66</c:v>
                </c:pt>
                <c:pt idx="1">
                  <c:v>46</c:v>
                </c:pt>
                <c:pt idx="2">
                  <c:v>51.65</c:v>
                </c:pt>
                <c:pt idx="3">
                  <c:v>57.5</c:v>
                </c:pt>
                <c:pt idx="4">
                  <c:v>55</c:v>
                </c:pt>
                <c:pt idx="5">
                  <c:v>54</c:v>
                </c:pt>
                <c:pt idx="6">
                  <c:v>48</c:v>
                </c:pt>
                <c:pt idx="7">
                  <c:v>52</c:v>
                </c:pt>
                <c:pt idx="8">
                  <c:v>64</c:v>
                </c:pt>
                <c:pt idx="9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18944"/>
        <c:axId val="100820480"/>
      </c:barChart>
      <c:catAx>
        <c:axId val="100818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0820480"/>
        <c:crosses val="autoZero"/>
        <c:auto val="1"/>
        <c:lblAlgn val="ctr"/>
        <c:lblOffset val="100"/>
        <c:noMultiLvlLbl val="0"/>
      </c:catAx>
      <c:valAx>
        <c:axId val="10082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8189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район</c:v>
                </c:pt>
              </c:strCache>
            </c:strRef>
          </c:tx>
          <c:marker>
            <c:symbol val="none"/>
          </c:marker>
          <c:cat>
            <c:strRef>
              <c:f>'[Диаграмма в Microsoft Office PowerPoint]Лист1'!$A$2:$A$15</c:f>
              <c:strCache>
                <c:ptCount val="14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с.Краснянка</c:v>
                </c:pt>
                <c:pt idx="10">
                  <c:v>СОШ п.Целинный                                                                 </c:v>
                </c:pt>
                <c:pt idx="11">
                  <c:v>СОШ п.Кушумский                                                               </c:v>
                </c:pt>
                <c:pt idx="12">
                  <c:v>СОШ с.Антоновка                                                                  </c:v>
                </c:pt>
                <c:pt idx="13">
                  <c:v>СОШ с.Перекопное</c:v>
                </c:pt>
              </c:strCache>
            </c:strRef>
          </c:cat>
          <c:val>
            <c:numRef>
              <c:f>'[Диаграмма в Microsoft Office PowerPoint]Лист1'!$B$2:$B$15</c:f>
              <c:numCache>
                <c:formatCode>General</c:formatCode>
                <c:ptCount val="14"/>
                <c:pt idx="0">
                  <c:v>41.9</c:v>
                </c:pt>
                <c:pt idx="1">
                  <c:v>41.9</c:v>
                </c:pt>
                <c:pt idx="2">
                  <c:v>41.9</c:v>
                </c:pt>
                <c:pt idx="3">
                  <c:v>41.9</c:v>
                </c:pt>
                <c:pt idx="4">
                  <c:v>41.9</c:v>
                </c:pt>
                <c:pt idx="5">
                  <c:v>41.9</c:v>
                </c:pt>
                <c:pt idx="6">
                  <c:v>41.9</c:v>
                </c:pt>
                <c:pt idx="7">
                  <c:v>41.9</c:v>
                </c:pt>
                <c:pt idx="8">
                  <c:v>41.9</c:v>
                </c:pt>
                <c:pt idx="9">
                  <c:v>41.9</c:v>
                </c:pt>
                <c:pt idx="10">
                  <c:v>41.9</c:v>
                </c:pt>
                <c:pt idx="11">
                  <c:v>41.9</c:v>
                </c:pt>
                <c:pt idx="12">
                  <c:v>41.9</c:v>
                </c:pt>
                <c:pt idx="13">
                  <c:v>41.9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область</c:v>
                </c:pt>
              </c:strCache>
            </c:strRef>
          </c:tx>
          <c:marker>
            <c:symbol val="none"/>
          </c:marker>
          <c:cat>
            <c:strRef>
              <c:f>'[Диаграмма в Microsoft Office PowerPoint]Лист1'!$A$2:$A$15</c:f>
              <c:strCache>
                <c:ptCount val="14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с.Краснянка</c:v>
                </c:pt>
                <c:pt idx="10">
                  <c:v>СОШ п.Целинный                                                                 </c:v>
                </c:pt>
                <c:pt idx="11">
                  <c:v>СОШ п.Кушумский                                                               </c:v>
                </c:pt>
                <c:pt idx="12">
                  <c:v>СОШ с.Антоновка                                                                  </c:v>
                </c:pt>
                <c:pt idx="13">
                  <c:v>СОШ с.Перекопное</c:v>
                </c:pt>
              </c:strCache>
            </c:strRef>
          </c:cat>
          <c:val>
            <c:numRef>
              <c:f>'[Диаграмма в Microsoft Office PowerPoint]Лист1'!$C$2:$C$15</c:f>
              <c:numCache>
                <c:formatCode>General</c:formatCode>
                <c:ptCount val="14"/>
                <c:pt idx="0">
                  <c:v>46</c:v>
                </c:pt>
                <c:pt idx="1">
                  <c:v>46</c:v>
                </c:pt>
                <c:pt idx="2">
                  <c:v>46</c:v>
                </c:pt>
                <c:pt idx="3">
                  <c:v>46</c:v>
                </c:pt>
                <c:pt idx="4">
                  <c:v>46</c:v>
                </c:pt>
                <c:pt idx="5">
                  <c:v>46</c:v>
                </c:pt>
                <c:pt idx="6">
                  <c:v>46</c:v>
                </c:pt>
                <c:pt idx="7">
                  <c:v>46</c:v>
                </c:pt>
                <c:pt idx="8">
                  <c:v>46</c:v>
                </c:pt>
                <c:pt idx="9">
                  <c:v>46</c:v>
                </c:pt>
                <c:pt idx="10">
                  <c:v>46</c:v>
                </c:pt>
                <c:pt idx="11">
                  <c:v>46</c:v>
                </c:pt>
                <c:pt idx="12">
                  <c:v>46</c:v>
                </c:pt>
                <c:pt idx="13">
                  <c:v>46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PowerPoint]Лист1'!$D$1</c:f>
              <c:strCache>
                <c:ptCount val="1"/>
                <c:pt idx="0">
                  <c:v>школа</c:v>
                </c:pt>
              </c:strCache>
            </c:strRef>
          </c:tx>
          <c:marker>
            <c:symbol val="square"/>
            <c:size val="5"/>
          </c:marker>
          <c:cat>
            <c:strRef>
              <c:f>'[Диаграмма в Microsoft Office PowerPoint]Лист1'!$A$2:$A$15</c:f>
              <c:strCache>
                <c:ptCount val="14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с.Краснянка</c:v>
                </c:pt>
                <c:pt idx="10">
                  <c:v>СОШ п.Целинный                                                                 </c:v>
                </c:pt>
                <c:pt idx="11">
                  <c:v>СОШ п.Кушумский                                                               </c:v>
                </c:pt>
                <c:pt idx="12">
                  <c:v>СОШ с.Антоновка                                                                  </c:v>
                </c:pt>
                <c:pt idx="13">
                  <c:v>СОШ с.Перекопное</c:v>
                </c:pt>
              </c:strCache>
            </c:strRef>
          </c:cat>
          <c:val>
            <c:numRef>
              <c:f>'[Диаграмма в Microsoft Office PowerPoint]Лист1'!$D$2:$D$15</c:f>
              <c:numCache>
                <c:formatCode>General</c:formatCode>
                <c:ptCount val="14"/>
                <c:pt idx="0">
                  <c:v>34.89</c:v>
                </c:pt>
                <c:pt idx="1">
                  <c:v>44</c:v>
                </c:pt>
                <c:pt idx="2">
                  <c:v>46.4</c:v>
                </c:pt>
                <c:pt idx="3">
                  <c:v>49.71</c:v>
                </c:pt>
                <c:pt idx="4">
                  <c:v>35.65</c:v>
                </c:pt>
                <c:pt idx="5">
                  <c:v>31.67</c:v>
                </c:pt>
                <c:pt idx="6">
                  <c:v>30.75</c:v>
                </c:pt>
                <c:pt idx="7">
                  <c:v>33.300000000000004</c:v>
                </c:pt>
                <c:pt idx="8">
                  <c:v>37.5</c:v>
                </c:pt>
                <c:pt idx="9">
                  <c:v>35</c:v>
                </c:pt>
                <c:pt idx="10">
                  <c:v>18.2</c:v>
                </c:pt>
                <c:pt idx="11">
                  <c:v>37.33</c:v>
                </c:pt>
                <c:pt idx="12">
                  <c:v>45</c:v>
                </c:pt>
                <c:pt idx="13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494016"/>
        <c:axId val="39495552"/>
      </c:radarChart>
      <c:catAx>
        <c:axId val="3949401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39495552"/>
        <c:crosses val="autoZero"/>
        <c:auto val="1"/>
        <c:lblAlgn val="ctr"/>
        <c:lblOffset val="100"/>
        <c:noMultiLvlLbl val="0"/>
      </c:catAx>
      <c:valAx>
        <c:axId val="3949555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394940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marker>
            <c:symbol val="none"/>
          </c:marker>
          <c:cat>
            <c:strRef>
              <c:f>Лист1!$A$2:$A$12</c:f>
              <c:strCache>
                <c:ptCount val="11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п.Целинный                                                                 </c:v>
                </c:pt>
                <c:pt idx="10">
                  <c:v>СОШ п.Кушумский                                                              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47</c:v>
                </c:pt>
                <c:pt idx="1">
                  <c:v>47</c:v>
                </c:pt>
                <c:pt idx="2">
                  <c:v>47</c:v>
                </c:pt>
                <c:pt idx="3">
                  <c:v>47</c:v>
                </c:pt>
                <c:pt idx="4">
                  <c:v>47</c:v>
                </c:pt>
                <c:pt idx="5">
                  <c:v>47</c:v>
                </c:pt>
                <c:pt idx="6">
                  <c:v>47</c:v>
                </c:pt>
                <c:pt idx="7">
                  <c:v>47</c:v>
                </c:pt>
                <c:pt idx="8">
                  <c:v>47</c:v>
                </c:pt>
                <c:pt idx="9">
                  <c:v>47</c:v>
                </c:pt>
                <c:pt idx="10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marker>
            <c:symbol val="none"/>
          </c:marker>
          <c:cat>
            <c:strRef>
              <c:f>Лист1!$A$2:$A$12</c:f>
              <c:strCache>
                <c:ptCount val="11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п.Целинный                                                                 </c:v>
                </c:pt>
                <c:pt idx="10">
                  <c:v>СОШ п.Кушумский                                                               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51.65</c:v>
                </c:pt>
                <c:pt idx="1">
                  <c:v>51.65</c:v>
                </c:pt>
                <c:pt idx="2">
                  <c:v>51.65</c:v>
                </c:pt>
                <c:pt idx="3">
                  <c:v>51.65</c:v>
                </c:pt>
                <c:pt idx="4">
                  <c:v>51.65</c:v>
                </c:pt>
                <c:pt idx="5">
                  <c:v>51.65</c:v>
                </c:pt>
                <c:pt idx="6">
                  <c:v>51.65</c:v>
                </c:pt>
                <c:pt idx="7">
                  <c:v>51.65</c:v>
                </c:pt>
                <c:pt idx="8">
                  <c:v>51.65</c:v>
                </c:pt>
                <c:pt idx="9">
                  <c:v>51.65</c:v>
                </c:pt>
                <c:pt idx="10">
                  <c:v>51.65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школа</c:v>
                </c:pt>
              </c:strCache>
            </c:strRef>
          </c:tx>
          <c:marker>
            <c:symbol val="none"/>
          </c:marker>
          <c:cat>
            <c:strRef>
              <c:f>Лист1!$A$2:$A$12</c:f>
              <c:strCache>
                <c:ptCount val="11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п.Целинный                                                                 </c:v>
                </c:pt>
                <c:pt idx="10">
                  <c:v>СОШ п.Кушумский                                                               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35</c:v>
                </c:pt>
                <c:pt idx="1">
                  <c:v>52</c:v>
                </c:pt>
                <c:pt idx="2">
                  <c:v>49.3</c:v>
                </c:pt>
                <c:pt idx="3">
                  <c:v>48.33</c:v>
                </c:pt>
                <c:pt idx="4">
                  <c:v>43.89</c:v>
                </c:pt>
                <c:pt idx="5">
                  <c:v>38</c:v>
                </c:pt>
                <c:pt idx="6">
                  <c:v>38</c:v>
                </c:pt>
                <c:pt idx="7">
                  <c:v>45.3</c:v>
                </c:pt>
                <c:pt idx="8">
                  <c:v>57</c:v>
                </c:pt>
                <c:pt idx="9">
                  <c:v>43.5</c:v>
                </c:pt>
                <c:pt idx="10">
                  <c:v>50.1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759424"/>
        <c:axId val="36760960"/>
      </c:radarChart>
      <c:catAx>
        <c:axId val="36759424"/>
        <c:scaling>
          <c:orientation val="minMax"/>
        </c:scaling>
        <c:delete val="0"/>
        <c:axPos val="b"/>
        <c:majorGridlines/>
        <c:numFmt formatCode="dd/mm/yyyy" sourceLinked="1"/>
        <c:majorTickMark val="out"/>
        <c:minorTickMark val="none"/>
        <c:tickLblPos val="nextTo"/>
        <c:crossAx val="36760960"/>
        <c:crosses val="autoZero"/>
        <c:auto val="1"/>
        <c:lblAlgn val="ctr"/>
        <c:lblOffset val="100"/>
        <c:noMultiLvlLbl val="0"/>
      </c:catAx>
      <c:valAx>
        <c:axId val="3676096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36759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№5                                                              </c:v>
                </c:pt>
                <c:pt idx="4">
                  <c:v>СОШ с.Орлов-Гай</c:v>
                </c:pt>
                <c:pt idx="5">
                  <c:v>СОШ п.Учебный</c:v>
                </c:pt>
                <c:pt idx="6">
                  <c:v>СОШ п.Кушумский                                                               </c:v>
                </c:pt>
                <c:pt idx="7">
                  <c:v>СОШ с.Антоновка                                                                 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49</c:v>
                </c:pt>
                <c:pt idx="1">
                  <c:v>49</c:v>
                </c:pt>
                <c:pt idx="2">
                  <c:v>49</c:v>
                </c:pt>
                <c:pt idx="3">
                  <c:v>49</c:v>
                </c:pt>
                <c:pt idx="4">
                  <c:v>49</c:v>
                </c:pt>
                <c:pt idx="5">
                  <c:v>49</c:v>
                </c:pt>
                <c:pt idx="6">
                  <c:v>49</c:v>
                </c:pt>
                <c:pt idx="7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№5                                                              </c:v>
                </c:pt>
                <c:pt idx="4">
                  <c:v>СОШ с.Орлов-Гай</c:v>
                </c:pt>
                <c:pt idx="5">
                  <c:v>СОШ п.Учебный</c:v>
                </c:pt>
                <c:pt idx="6">
                  <c:v>СОШ п.Кушумский                                                               </c:v>
                </c:pt>
                <c:pt idx="7">
                  <c:v>СОШ с.Антоновка                                                                  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57.5</c:v>
                </c:pt>
                <c:pt idx="1">
                  <c:v>57.5</c:v>
                </c:pt>
                <c:pt idx="2">
                  <c:v>57.5</c:v>
                </c:pt>
                <c:pt idx="3">
                  <c:v>57.5</c:v>
                </c:pt>
                <c:pt idx="4">
                  <c:v>57.5</c:v>
                </c:pt>
                <c:pt idx="5">
                  <c:v>57.5</c:v>
                </c:pt>
                <c:pt idx="6">
                  <c:v>57.5</c:v>
                </c:pt>
                <c:pt idx="7">
                  <c:v>57.5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школа</c:v>
                </c:pt>
              </c:strCache>
            </c:strRef>
          </c:tx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№5                                                              </c:v>
                </c:pt>
                <c:pt idx="4">
                  <c:v>СОШ с.Орлов-Гай</c:v>
                </c:pt>
                <c:pt idx="5">
                  <c:v>СОШ п.Учебный</c:v>
                </c:pt>
                <c:pt idx="6">
                  <c:v>СОШ п.Кушумский                                                               </c:v>
                </c:pt>
                <c:pt idx="7">
                  <c:v>СОШ с.Антоновка                                                                  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37.33</c:v>
                </c:pt>
                <c:pt idx="1">
                  <c:v>55</c:v>
                </c:pt>
                <c:pt idx="2">
                  <c:v>60</c:v>
                </c:pt>
                <c:pt idx="3">
                  <c:v>44.5</c:v>
                </c:pt>
                <c:pt idx="4">
                  <c:v>26.5</c:v>
                </c:pt>
                <c:pt idx="5">
                  <c:v>54</c:v>
                </c:pt>
                <c:pt idx="6">
                  <c:v>48</c:v>
                </c:pt>
                <c:pt idx="7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800768"/>
        <c:axId val="36810752"/>
      </c:radarChart>
      <c:catAx>
        <c:axId val="36800768"/>
        <c:scaling>
          <c:orientation val="minMax"/>
        </c:scaling>
        <c:delete val="0"/>
        <c:axPos val="b"/>
        <c:majorGridlines/>
        <c:numFmt formatCode="dd/mm/yyyy" sourceLinked="1"/>
        <c:majorTickMark val="out"/>
        <c:minorTickMark val="none"/>
        <c:tickLblPos val="nextTo"/>
        <c:crossAx val="36810752"/>
        <c:crosses val="autoZero"/>
        <c:auto val="1"/>
        <c:lblAlgn val="ctr"/>
        <c:lblOffset val="100"/>
        <c:noMultiLvlLbl val="0"/>
      </c:catAx>
      <c:valAx>
        <c:axId val="3681075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368007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СОШ2</c:v>
                </c:pt>
                <c:pt idx="1">
                  <c:v>СОШ3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</c:v>
                </c:pt>
                <c:pt idx="1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СОШ2</c:v>
                </c:pt>
                <c:pt idx="1">
                  <c:v>СОШ3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55</c:v>
                </c:pt>
                <c:pt idx="1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школа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СОШ2</c:v>
                </c:pt>
                <c:pt idx="1">
                  <c:v>СОШ3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52</c:v>
                </c:pt>
                <c:pt idx="1">
                  <c:v>70.3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939264"/>
        <c:axId val="36940800"/>
      </c:barChart>
      <c:catAx>
        <c:axId val="36939264"/>
        <c:scaling>
          <c:orientation val="minMax"/>
        </c:scaling>
        <c:delete val="0"/>
        <c:axPos val="b"/>
        <c:majorTickMark val="out"/>
        <c:minorTickMark val="none"/>
        <c:tickLblPos val="nextTo"/>
        <c:crossAx val="36940800"/>
        <c:crosses val="autoZero"/>
        <c:auto val="1"/>
        <c:lblAlgn val="ctr"/>
        <c:lblOffset val="100"/>
        <c:noMultiLvlLbl val="0"/>
      </c:catAx>
      <c:valAx>
        <c:axId val="3694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39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marker>
            <c:symbol val="none"/>
          </c:marker>
          <c:cat>
            <c:strRef>
              <c:f>Лист1!$A$2:$A$12</c:f>
              <c:strCache>
                <c:ptCount val="11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п.Целинный                                                                 </c:v>
                </c:pt>
                <c:pt idx="10">
                  <c:v>СОШ с.Антоновка                                                                 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49.6</c:v>
                </c:pt>
                <c:pt idx="1">
                  <c:v>49.6</c:v>
                </c:pt>
                <c:pt idx="2">
                  <c:v>49.6</c:v>
                </c:pt>
                <c:pt idx="3">
                  <c:v>49.6</c:v>
                </c:pt>
                <c:pt idx="4">
                  <c:v>49.6</c:v>
                </c:pt>
                <c:pt idx="5">
                  <c:v>49.6</c:v>
                </c:pt>
                <c:pt idx="6">
                  <c:v>49.6</c:v>
                </c:pt>
                <c:pt idx="7">
                  <c:v>49.6</c:v>
                </c:pt>
                <c:pt idx="8">
                  <c:v>49.6</c:v>
                </c:pt>
                <c:pt idx="9">
                  <c:v>49.6</c:v>
                </c:pt>
                <c:pt idx="10">
                  <c:v>49.6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marker>
            <c:symbol val="none"/>
          </c:marker>
          <c:cat>
            <c:strRef>
              <c:f>Лист1!$A$2:$A$12</c:f>
              <c:strCache>
                <c:ptCount val="11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п.Целинный                                                                 </c:v>
                </c:pt>
                <c:pt idx="10">
                  <c:v>СОШ с.Антоновка                                                                  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54</c:v>
                </c:pt>
                <c:pt idx="1">
                  <c:v>54</c:v>
                </c:pt>
                <c:pt idx="2">
                  <c:v>54</c:v>
                </c:pt>
                <c:pt idx="3">
                  <c:v>54</c:v>
                </c:pt>
                <c:pt idx="4">
                  <c:v>54</c:v>
                </c:pt>
                <c:pt idx="5">
                  <c:v>54</c:v>
                </c:pt>
                <c:pt idx="6">
                  <c:v>54</c:v>
                </c:pt>
                <c:pt idx="7">
                  <c:v>54</c:v>
                </c:pt>
                <c:pt idx="8">
                  <c:v>54</c:v>
                </c:pt>
                <c:pt idx="9">
                  <c:v>54</c:v>
                </c:pt>
                <c:pt idx="10">
                  <c:v>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школа</c:v>
                </c:pt>
              </c:strCache>
            </c:strRef>
          </c:tx>
          <c:marker>
            <c:symbol val="none"/>
          </c:marker>
          <c:cat>
            <c:strRef>
              <c:f>Лист1!$A$2:$A$12</c:f>
              <c:strCache>
                <c:ptCount val="11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с.Рефлектор</c:v>
                </c:pt>
                <c:pt idx="9">
                  <c:v>СОШ п.Целинный                                                                 </c:v>
                </c:pt>
                <c:pt idx="10">
                  <c:v>СОШ с.Антоновка                                                                  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42.57</c:v>
                </c:pt>
                <c:pt idx="1">
                  <c:v>64</c:v>
                </c:pt>
                <c:pt idx="2">
                  <c:v>60.5</c:v>
                </c:pt>
                <c:pt idx="3">
                  <c:v>56</c:v>
                </c:pt>
                <c:pt idx="4">
                  <c:v>56.5</c:v>
                </c:pt>
                <c:pt idx="5">
                  <c:v>45.7</c:v>
                </c:pt>
                <c:pt idx="6">
                  <c:v>28.7</c:v>
                </c:pt>
                <c:pt idx="7">
                  <c:v>42.8</c:v>
                </c:pt>
                <c:pt idx="8">
                  <c:v>55.5</c:v>
                </c:pt>
                <c:pt idx="9">
                  <c:v>21</c:v>
                </c:pt>
                <c:pt idx="10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057664"/>
        <c:axId val="37059200"/>
      </c:radarChart>
      <c:catAx>
        <c:axId val="37057664"/>
        <c:scaling>
          <c:orientation val="minMax"/>
        </c:scaling>
        <c:delete val="0"/>
        <c:axPos val="b"/>
        <c:majorGridlines/>
        <c:numFmt formatCode="dd/mm/yyyy" sourceLinked="1"/>
        <c:majorTickMark val="out"/>
        <c:minorTickMark val="none"/>
        <c:tickLblPos val="nextTo"/>
        <c:crossAx val="37059200"/>
        <c:crosses val="autoZero"/>
        <c:auto val="1"/>
        <c:lblAlgn val="ctr"/>
        <c:lblOffset val="100"/>
        <c:noMultiLvlLbl val="0"/>
      </c:catAx>
      <c:valAx>
        <c:axId val="3705920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370576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с.Краснянка</c:v>
                </c:pt>
                <c:pt idx="9">
                  <c:v>СОШ п.Целинный                                                                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45.1</c:v>
                </c:pt>
                <c:pt idx="1">
                  <c:v>45.1</c:v>
                </c:pt>
                <c:pt idx="2">
                  <c:v>45.1</c:v>
                </c:pt>
                <c:pt idx="3">
                  <c:v>45.1</c:v>
                </c:pt>
                <c:pt idx="4">
                  <c:v>45.1</c:v>
                </c:pt>
                <c:pt idx="5">
                  <c:v>45.1</c:v>
                </c:pt>
                <c:pt idx="6">
                  <c:v>45.1</c:v>
                </c:pt>
                <c:pt idx="7">
                  <c:v>45.1</c:v>
                </c:pt>
                <c:pt idx="8">
                  <c:v>45.1</c:v>
                </c:pt>
                <c:pt idx="9">
                  <c:v>45.1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область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с.Краснянка</c:v>
                </c:pt>
                <c:pt idx="9">
                  <c:v>СОШ п.Целинный                                                                 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48</c:v>
                </c:pt>
                <c:pt idx="1">
                  <c:v>48</c:v>
                </c:pt>
                <c:pt idx="2">
                  <c:v>48</c:v>
                </c:pt>
                <c:pt idx="3">
                  <c:v>48</c:v>
                </c:pt>
                <c:pt idx="4">
                  <c:v>48</c:v>
                </c:pt>
                <c:pt idx="5">
                  <c:v>48</c:v>
                </c:pt>
                <c:pt idx="6">
                  <c:v>48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школа</c:v>
                </c:pt>
              </c:strCache>
            </c:strRef>
          </c:tx>
          <c:marker>
            <c:symbol val="none"/>
          </c:marker>
          <c:cat>
            <c:strRef>
              <c:f>Лист1!$A$2:$A$11</c:f>
              <c:strCache>
                <c:ptCount val="10"/>
                <c:pt idx="0">
                  <c:v>СОШ №1                                                           </c:v>
                </c:pt>
                <c:pt idx="1">
                  <c:v>СОШ №2                                                                                                                     </c:v>
                </c:pt>
                <c:pt idx="2">
                  <c:v>СОШ №3</c:v>
                </c:pt>
                <c:pt idx="3">
                  <c:v>СОШ №4 </c:v>
                </c:pt>
                <c:pt idx="4">
                  <c:v>СОШ №5                                                              </c:v>
                </c:pt>
                <c:pt idx="5">
                  <c:v>СОШ с.Орлов-Гай</c:v>
                </c:pt>
                <c:pt idx="6">
                  <c:v>СОШ с.Новорепное</c:v>
                </c:pt>
                <c:pt idx="7">
                  <c:v>СОШ п.Учебный</c:v>
                </c:pt>
                <c:pt idx="8">
                  <c:v>СОШ с.Краснянка</c:v>
                </c:pt>
                <c:pt idx="9">
                  <c:v>СОШ п.Целинный                                                                 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43</c:v>
                </c:pt>
                <c:pt idx="1">
                  <c:v>70</c:v>
                </c:pt>
                <c:pt idx="2">
                  <c:v>47.8</c:v>
                </c:pt>
                <c:pt idx="3">
                  <c:v>38.17</c:v>
                </c:pt>
                <c:pt idx="4">
                  <c:v>55</c:v>
                </c:pt>
                <c:pt idx="5">
                  <c:v>47</c:v>
                </c:pt>
                <c:pt idx="6">
                  <c:v>41</c:v>
                </c:pt>
                <c:pt idx="7">
                  <c:v>60</c:v>
                </c:pt>
                <c:pt idx="8">
                  <c:v>38</c:v>
                </c:pt>
                <c:pt idx="9">
                  <c:v>35.300000000000011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68608"/>
        <c:axId val="36524032"/>
      </c:radarChart>
      <c:catAx>
        <c:axId val="36468608"/>
        <c:scaling>
          <c:orientation val="minMax"/>
        </c:scaling>
        <c:delete val="0"/>
        <c:axPos val="b"/>
        <c:majorGridlines/>
        <c:numFmt formatCode="dd/mm/yyyy" sourceLinked="1"/>
        <c:majorTickMark val="out"/>
        <c:minorTickMark val="none"/>
        <c:tickLblPos val="nextTo"/>
        <c:crossAx val="36524032"/>
        <c:crosses val="autoZero"/>
        <c:auto val="1"/>
        <c:lblAlgn val="ctr"/>
        <c:lblOffset val="100"/>
        <c:noMultiLvlLbl val="0"/>
      </c:catAx>
      <c:valAx>
        <c:axId val="3652403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364686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Рефлектор</c:v>
                </c:pt>
                <c:pt idx="1">
                  <c:v>СОШ №4</c:v>
                </c:pt>
                <c:pt idx="2">
                  <c:v>район</c:v>
                </c:pt>
                <c:pt idx="3">
                  <c:v>область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81</c:v>
                </c:pt>
                <c:pt idx="1">
                  <c:v>49.3</c:v>
                </c:pt>
                <c:pt idx="2">
                  <c:v>53.9</c:v>
                </c:pt>
                <c:pt idx="3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71968"/>
        <c:axId val="37173504"/>
      </c:barChart>
      <c:catAx>
        <c:axId val="37171968"/>
        <c:scaling>
          <c:orientation val="minMax"/>
        </c:scaling>
        <c:delete val="0"/>
        <c:axPos val="b"/>
        <c:majorTickMark val="out"/>
        <c:minorTickMark val="none"/>
        <c:tickLblPos val="nextTo"/>
        <c:crossAx val="37173504"/>
        <c:crosses val="autoZero"/>
        <c:auto val="1"/>
        <c:lblAlgn val="ctr"/>
        <c:lblOffset val="100"/>
        <c:noMultiLvlLbl val="0"/>
      </c:catAx>
      <c:valAx>
        <c:axId val="37173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1719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балл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СОШ №3</c:v>
                </c:pt>
                <c:pt idx="1">
                  <c:v>район</c:v>
                </c:pt>
                <c:pt idx="2">
                  <c:v>область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45.5</c:v>
                </c:pt>
                <c:pt idx="1">
                  <c:v>45.5</c:v>
                </c:pt>
                <c:pt idx="2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60160"/>
        <c:axId val="86634880"/>
      </c:barChart>
      <c:catAx>
        <c:axId val="37660160"/>
        <c:scaling>
          <c:orientation val="minMax"/>
        </c:scaling>
        <c:delete val="0"/>
        <c:axPos val="b"/>
        <c:majorTickMark val="out"/>
        <c:minorTickMark val="none"/>
        <c:tickLblPos val="nextTo"/>
        <c:crossAx val="86634880"/>
        <c:crosses val="autoZero"/>
        <c:auto val="1"/>
        <c:lblAlgn val="ctr"/>
        <c:lblOffset val="100"/>
        <c:noMultiLvlLbl val="0"/>
      </c:catAx>
      <c:valAx>
        <c:axId val="86634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660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EF9E1-75EA-4CB9-81D1-31324870E890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97194-5739-42CA-A79C-5B8EE276E5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596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23FCA6F-FE26-4141-A735-24AD2CA2E70D}" type="datetimeFigureOut">
              <a:rPr lang="ru-RU"/>
              <a:pPr>
                <a:defRPr/>
              </a:pPr>
              <a:t>23.08.2017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CD43AD2-0F8C-42DF-B64B-C42770BFD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0807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923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255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672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7F4F3-CC91-4CB7-8B92-00D794C447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65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5F785-0CA6-43A1-852D-E8A408F5DB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00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5F785-0CA6-43A1-852D-E8A408F5DB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741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5F785-0CA6-43A1-852D-E8A408F5DB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702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5F785-0CA6-43A1-852D-E8A408F5DB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157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5F785-0CA6-43A1-852D-E8A408F5DB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569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260C2-DEA1-4A73-A0EA-B4E766C62E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230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56C1D-5853-499E-AEC0-9FC0879D94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4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E25D8-E3C2-407C-B4EF-446E4D149F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80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97112-1978-495E-BECF-1311D8314D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55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5F446-0FDC-4A72-95BB-A71541DB56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03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D52E4C-B714-4B68-AFD0-E36EF3F5A7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55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AA867-7281-411C-9014-6B0097FEE8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58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22C5E-55E6-417B-B9B4-8D7EF44952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00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CB92F-6C5D-490A-A814-F8B1862AC9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9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54DEA-4512-4A88-894D-B54C867EE1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86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855F785-0CA6-43A1-852D-E8A408F5DB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4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СТАТИСТИКА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РЕЗУЛЬТАТОВ ЕГЭ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2017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828800"/>
            <a:ext cx="8458200" cy="48768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Принимали участие  - </a:t>
            </a:r>
            <a:r>
              <a:rPr lang="ru-RU" sz="3600" b="1" dirty="0" smtClean="0"/>
              <a:t>141</a:t>
            </a:r>
            <a:endParaRPr lang="ru-RU" sz="3600" b="1" dirty="0" smtClean="0"/>
          </a:p>
          <a:p>
            <a:r>
              <a:rPr lang="ru-RU" sz="3600" b="1" dirty="0" smtClean="0"/>
              <a:t>Вс</a:t>
            </a:r>
            <a:r>
              <a:rPr lang="ru-RU" sz="3600" b="1" dirty="0" smtClean="0"/>
              <a:t>е </a:t>
            </a:r>
            <a:r>
              <a:rPr lang="ru-RU" sz="3600" b="1" dirty="0" smtClean="0"/>
              <a:t>получили </a:t>
            </a:r>
            <a:r>
              <a:rPr lang="ru-RU" sz="3600" b="1" dirty="0" smtClean="0"/>
              <a:t>аттестат</a:t>
            </a:r>
            <a:endParaRPr lang="ru-RU" sz="3600" b="1" dirty="0" smtClean="0"/>
          </a:p>
          <a:p>
            <a:r>
              <a:rPr lang="ru-RU" sz="3600" b="1" dirty="0" smtClean="0"/>
              <a:t>Медалисты – </a:t>
            </a:r>
            <a:r>
              <a:rPr lang="ru-RU" sz="3600" b="1" dirty="0" smtClean="0"/>
              <a:t>1</a:t>
            </a:r>
            <a:endParaRPr lang="ru-RU" sz="3600" b="1" dirty="0" smtClean="0"/>
          </a:p>
          <a:p>
            <a:r>
              <a:rPr lang="ru-RU" sz="3600" b="1" dirty="0" smtClean="0"/>
              <a:t> Знак Губернатора </a:t>
            </a:r>
            <a:r>
              <a:rPr lang="ru-RU" sz="3600" b="1" dirty="0" smtClean="0"/>
              <a:t>-1 </a:t>
            </a:r>
            <a:endParaRPr lang="ru-RU" sz="3600" b="1" dirty="0" smtClean="0"/>
          </a:p>
          <a:p>
            <a:r>
              <a:rPr lang="ru-RU" sz="3600" b="1" dirty="0" smtClean="0"/>
              <a:t>Знак главы администрации ЕМР </a:t>
            </a:r>
            <a:r>
              <a:rPr lang="ru-RU" sz="3600" b="1" smtClean="0"/>
              <a:t>- </a:t>
            </a:r>
            <a:r>
              <a:rPr lang="ru-RU" sz="3600" b="1" smtClean="0"/>
              <a:t>2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85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ЕГЭ 2015 английский язык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ЕГЭ 2015 обществознание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7924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Усредненный балл ЕГЭ 2015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905000"/>
          <a:ext cx="8839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Средние баллы ЕГЭ района 2014,2015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Совершенствование процедуры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- повышение </a:t>
            </a:r>
            <a:r>
              <a:rPr lang="ru-RU" sz="2800" b="1" dirty="0"/>
              <a:t>информационной </a:t>
            </a:r>
            <a:r>
              <a:rPr lang="ru-RU" sz="2800" b="1" dirty="0" smtClean="0"/>
              <a:t>безопасности (</a:t>
            </a:r>
            <a:r>
              <a:rPr lang="ru-RU" sz="2800" b="1" dirty="0" err="1" smtClean="0"/>
              <a:t>глушилки</a:t>
            </a:r>
            <a:r>
              <a:rPr lang="ru-RU" sz="2800" b="1" dirty="0" smtClean="0"/>
              <a:t>, стационарные рамки </a:t>
            </a:r>
            <a:r>
              <a:rPr lang="ru-RU" sz="2800" b="1" dirty="0" err="1" smtClean="0"/>
              <a:t>металллодетекторов</a:t>
            </a:r>
            <a:r>
              <a:rPr lang="ru-RU" sz="2800" b="1" dirty="0" smtClean="0"/>
              <a:t>);</a:t>
            </a:r>
            <a:endParaRPr lang="ru-RU" sz="2800" dirty="0"/>
          </a:p>
          <a:p>
            <a:r>
              <a:rPr lang="ru-RU" sz="2800" b="1" dirty="0"/>
              <a:t>-проведение ЕГЭ в независимых центрах;</a:t>
            </a:r>
            <a:endParaRPr lang="ru-RU" sz="2800" dirty="0"/>
          </a:p>
          <a:p>
            <a:r>
              <a:rPr lang="ru-RU" sz="2800" b="1" dirty="0"/>
              <a:t>-</a:t>
            </a:r>
            <a:r>
              <a:rPr lang="ru-RU" sz="2800" b="1" dirty="0" err="1"/>
              <a:t>КИМы</a:t>
            </a:r>
            <a:r>
              <a:rPr lang="ru-RU" sz="2800" b="1" dirty="0"/>
              <a:t> будут индивидуальны для каждого часового </a:t>
            </a:r>
            <a:r>
              <a:rPr lang="ru-RU" sz="2800" b="1" dirty="0" smtClean="0"/>
              <a:t>пояса;</a:t>
            </a:r>
          </a:p>
          <a:p>
            <a:r>
              <a:rPr lang="ru-RU" sz="2800" b="1" dirty="0" smtClean="0"/>
              <a:t>-компьютерная форма по ИКТ.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67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6347713" cy="924801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ЕГЭ 2015  РУССКИЙ ЯЗЫК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09600" y="838200"/>
          <a:ext cx="8129588" cy="679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459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ЕГЭ 2015 математика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7696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144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ЕГЭ 2015 физика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9082088" cy="540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" y="0"/>
            <a:ext cx="1308317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5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ЕГЭ 2015 химия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6348413" cy="467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ЕГЭ информатика 2015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ЕГЭ 2015 биология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7467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ЕГЭ  2015 история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371600"/>
          <a:ext cx="7543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ЕГЭ 2015 география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868</TotalTime>
  <Words>107</Words>
  <Application>Microsoft Office PowerPoint</Application>
  <PresentationFormat>Экран (4:3)</PresentationFormat>
  <Paragraphs>25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СТАТИСТИКА РЕЗУЛЬТАТОВ ЕГЭ 2017 </vt:lpstr>
      <vt:lpstr> ЕГЭ 2015  РУССКИЙ ЯЗЫК</vt:lpstr>
      <vt:lpstr>ЕГЭ 2015 математика</vt:lpstr>
      <vt:lpstr>ЕГЭ 2015 физика</vt:lpstr>
      <vt:lpstr>ЕГЭ 2015 химия</vt:lpstr>
      <vt:lpstr>ЕГЭ информатика 2015</vt:lpstr>
      <vt:lpstr>ЕГЭ 2015 биология</vt:lpstr>
      <vt:lpstr>ЕГЭ  2015 история</vt:lpstr>
      <vt:lpstr>ЕГЭ 2015 география</vt:lpstr>
      <vt:lpstr>ЕГЭ 2015 английский язык</vt:lpstr>
      <vt:lpstr>ЕГЭ 2015 обществознание</vt:lpstr>
      <vt:lpstr>Усредненный балл ЕГЭ 2015</vt:lpstr>
      <vt:lpstr>Средние баллы ЕГЭ района 2014,2015</vt:lpstr>
      <vt:lpstr>Совершенствование процедуры ГИА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итоги егэ2011</dc:subject>
  <dc:creator>садчикова тв</dc:creator>
  <cp:lastModifiedBy>Татьяна Садчикова</cp:lastModifiedBy>
  <cp:revision>73</cp:revision>
  <cp:lastPrinted>1601-01-01T00:00:00Z</cp:lastPrinted>
  <dcterms:created xsi:type="dcterms:W3CDTF">1601-01-01T00:00:00Z</dcterms:created>
  <dcterms:modified xsi:type="dcterms:W3CDTF">2017-08-23T17:56:41Z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